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" pitchFamily="2" charset="77"/>
      <p:regular r:id="rId10"/>
    </p:embeddedFont>
    <p:embeddedFont>
      <p:font typeface="Montserrat Bold" pitchFamily="2" charset="77"/>
      <p:regular r:id="rId11"/>
    </p:embeddedFont>
    <p:embeddedFont>
      <p:font typeface="Montserrat Medium" pitchFamily="2" charset="77"/>
      <p:regular r:id="rId12"/>
      <p:italic r:id="rId13"/>
    </p:embeddedFont>
    <p:embeddedFont>
      <p:font typeface="Montserrat Semi-Bold" pitchFamily="2" charset="77"/>
      <p:regular r:id="rId14"/>
    </p:embeddedFont>
    <p:embeddedFont>
      <p:font typeface="TAN Pearl" pitchFamily="2" charset="7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94622" autoAdjust="0"/>
  </p:normalViewPr>
  <p:slideViewPr>
    <p:cSldViewPr>
      <p:cViewPr varScale="1">
        <p:scale>
          <a:sx n="64" d="100"/>
          <a:sy n="64" d="100"/>
        </p:scale>
        <p:origin x="2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5194" y="-733671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>
            <a:off x="15152436" y="-186532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 rot="-5400000">
            <a:off x="1511658" y="-3227374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TextBox 15"/>
          <p:cNvSpPr txBox="1"/>
          <p:nvPr/>
        </p:nvSpPr>
        <p:spPr>
          <a:xfrm>
            <a:off x="3303563" y="1833439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PROJECT PRESENTATION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03563" y="7638449"/>
            <a:ext cx="11680874" cy="4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</a:pPr>
            <a:r>
              <a:rPr lang="en-US" sz="2800" spc="-15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www.themealdb.com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77634" y="6751601"/>
            <a:ext cx="11680874" cy="77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4400" spc="-25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Recipe search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77634" y="5912378"/>
            <a:ext cx="11680874" cy="77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4400" spc="-250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Group 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86757" y="4785930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5930165" y="4534902"/>
            <a:ext cx="502056" cy="5020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7066" y="4534902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53627" y="4534902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96139" y="4534902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949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700" y="177800"/>
              <a:ext cx="533400" cy="495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Freeform 16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7" name="TextBox 17"/>
          <p:cNvSpPr txBox="1"/>
          <p:nvPr/>
        </p:nvSpPr>
        <p:spPr>
          <a:xfrm>
            <a:off x="4732501" y="1928862"/>
            <a:ext cx="8822997" cy="23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Requirement gathering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7066" y="5336554"/>
            <a:ext cx="2837456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01 Must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48468" y="5336554"/>
            <a:ext cx="3601172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02 Should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7066" y="6158879"/>
            <a:ext cx="2837456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808" lvl="1" indent="-184404" algn="l">
              <a:lnSpc>
                <a:spcPts val="2664"/>
              </a:lnSpc>
              <a:buFont typeface="Arial"/>
              <a:buChar char="•"/>
            </a:pPr>
            <a:r>
              <a:rPr lang="en-US" sz="170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</a:t>
            </a:r>
          </a:p>
          <a:p>
            <a:pPr marL="368808" lvl="1" indent="-184404" algn="l">
              <a:lnSpc>
                <a:spcPts val="2664"/>
              </a:lnSpc>
              <a:buFont typeface="Arial"/>
              <a:buChar char="•"/>
            </a:pPr>
            <a:r>
              <a:rPr lang="en-US" sz="170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 the recipes found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48468" y="6158879"/>
            <a:ext cx="3195532" cy="239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filter the results based on user criteria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sort the results based on user criteria (e.g. vegan / non-vegan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a terminal-based user interaction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1930" y="5336554"/>
            <a:ext cx="2943700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03 Could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71930" y="6158879"/>
            <a:ext cx="3635425" cy="169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multiple ingredient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random recipe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meal name</a:t>
            </a:r>
          </a:p>
          <a:p>
            <a:pPr marL="369189" lvl="1" indent="-184594" algn="l">
              <a:lnSpc>
                <a:spcPts val="2667"/>
              </a:lnSpc>
              <a:buFont typeface="Arial"/>
              <a:buChar char="•"/>
            </a:pPr>
            <a:r>
              <a:rPr lang="en-US" sz="171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results to a txt file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14442" y="5336554"/>
            <a:ext cx="3333114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49494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04 Won’t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14442" y="6158879"/>
            <a:ext cx="3333114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340"/>
              </a:lnSpc>
              <a:buFont typeface="Arial"/>
              <a:buChar char="•"/>
            </a:pPr>
            <a:r>
              <a:rPr lang="en-US" sz="150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Cross-reference the ingredient against the </a:t>
            </a:r>
            <a:r>
              <a:rPr lang="en-US" sz="1500" dirty="0" err="1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Edamam</a:t>
            </a:r>
            <a:r>
              <a:rPr lang="en-US" sz="1500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nutrition analysis API</a:t>
            </a:r>
          </a:p>
          <a:p>
            <a:pPr algn="l">
              <a:lnSpc>
                <a:spcPts val="2340"/>
              </a:lnSpc>
            </a:pPr>
            <a:endParaRPr lang="en-US" sz="1500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4450" y="1572074"/>
            <a:ext cx="7707571" cy="23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Work distribution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14450" y="5359444"/>
            <a:ext cx="7707571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Collaboration tool used: </a:t>
            </a:r>
            <a:r>
              <a:rPr lang="en-US" sz="1899" spc="113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Tasks assigned through Issues feature on </a:t>
            </a:r>
            <a:r>
              <a:rPr lang="en-US" sz="1899" spc="113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09" lvl="1" indent="-205105" algn="l">
              <a:lnSpc>
                <a:spcPts val="2564"/>
              </a:lnSpc>
              <a:buFont typeface="Arial"/>
              <a:buChar char="•"/>
            </a:pPr>
            <a:r>
              <a:rPr lang="en-US" sz="1899" spc="113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Everybody worked in separate branches and merged the code into main once done via PR</a:t>
            </a:r>
          </a:p>
          <a:p>
            <a:pPr algn="l">
              <a:lnSpc>
                <a:spcPts val="2564"/>
              </a:lnSpc>
            </a:pPr>
            <a:endParaRPr lang="en-US" sz="1899" spc="113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77422" y="145495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61239" y="197210"/>
            <a:ext cx="6998061" cy="2237678"/>
            <a:chOff x="0" y="0"/>
            <a:chExt cx="2342659" cy="7490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749081"/>
            </a:xfrm>
            <a:custGeom>
              <a:avLst/>
              <a:gdLst/>
              <a:ahLst/>
              <a:cxnLst/>
              <a:rect l="l" t="t" r="r" b="b"/>
              <a:pathLst>
                <a:path w="2342659" h="749081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32487"/>
                  </a:lnTo>
                  <a:cubicBezTo>
                    <a:pt x="2342659" y="741651"/>
                    <a:pt x="2335229" y="749081"/>
                    <a:pt x="2326064" y="749081"/>
                  </a:cubicBezTo>
                  <a:lnTo>
                    <a:pt x="16594" y="749081"/>
                  </a:lnTo>
                  <a:cubicBezTo>
                    <a:pt x="7430" y="749081"/>
                    <a:pt x="0" y="741651"/>
                    <a:pt x="0" y="732487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7CE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663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61239" y="5219700"/>
            <a:ext cx="6998061" cy="2391958"/>
            <a:chOff x="0" y="0"/>
            <a:chExt cx="2342659" cy="8007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00728"/>
            </a:xfrm>
            <a:custGeom>
              <a:avLst/>
              <a:gdLst/>
              <a:ahLst/>
              <a:cxnLst/>
              <a:rect l="l" t="t" r="r" b="b"/>
              <a:pathLst>
                <a:path w="2342659" h="800728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84133"/>
                  </a:lnTo>
                  <a:cubicBezTo>
                    <a:pt x="2342659" y="793298"/>
                    <a:pt x="2335229" y="800728"/>
                    <a:pt x="2326064" y="800728"/>
                  </a:cubicBezTo>
                  <a:lnTo>
                    <a:pt x="16594" y="800728"/>
                  </a:lnTo>
                  <a:cubicBezTo>
                    <a:pt x="7430" y="800728"/>
                    <a:pt x="0" y="793298"/>
                    <a:pt x="0" y="784133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CBCFB5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15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61239" y="7846422"/>
            <a:ext cx="6998061" cy="2285303"/>
            <a:chOff x="0" y="0"/>
            <a:chExt cx="2342659" cy="7650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765024"/>
            </a:xfrm>
            <a:custGeom>
              <a:avLst/>
              <a:gdLst/>
              <a:ahLst/>
              <a:cxnLst/>
              <a:rect l="l" t="t" r="r" b="b"/>
              <a:pathLst>
                <a:path w="2342659" h="765024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48429"/>
                  </a:lnTo>
                  <a:cubicBezTo>
                    <a:pt x="2342659" y="757594"/>
                    <a:pt x="2335229" y="765024"/>
                    <a:pt x="2326064" y="765024"/>
                  </a:cubicBezTo>
                  <a:lnTo>
                    <a:pt x="16594" y="765024"/>
                  </a:lnTo>
                  <a:cubicBezTo>
                    <a:pt x="7430" y="765024"/>
                    <a:pt x="0" y="757594"/>
                    <a:pt x="0" y="748429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A6B49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679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77422" y="5915091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77422" y="8433762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04.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43956" y="369934"/>
            <a:ext cx="4541267" cy="184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Margarita:</a:t>
            </a:r>
          </a:p>
          <a:p>
            <a:pPr marL="469106" lvl="1" indent="-234553" algn="l">
              <a:lnSpc>
                <a:spcPts val="2933"/>
              </a:lnSpc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terminal based interaction / menu</a:t>
            </a:r>
          </a:p>
          <a:p>
            <a:pPr marL="469106" lvl="1" indent="-234553" algn="l">
              <a:lnSpc>
                <a:spcPts val="2933"/>
              </a:lnSpc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random meal</a:t>
            </a:r>
          </a:p>
          <a:p>
            <a:pPr marL="469106" lvl="1" indent="-234553" algn="l">
              <a:lnSpc>
                <a:spcPts val="2933"/>
              </a:lnSpc>
              <a:spcBef>
                <a:spcPct val="0"/>
              </a:spcBef>
              <a:buFont typeface="Arial"/>
              <a:buChar char="•"/>
            </a:pPr>
            <a:r>
              <a:rPr lang="en-US" sz="2172" spc="34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meal name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04658" y="5602675"/>
            <a:ext cx="4132127" cy="260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Joanna:</a:t>
            </a:r>
          </a:p>
          <a:p>
            <a:pPr marL="440438" lvl="1" indent="-220219" algn="l">
              <a:lnSpc>
                <a:spcPts val="2754"/>
              </a:lnSpc>
              <a:buFont typeface="Arial"/>
              <a:buChar char="•"/>
            </a:pPr>
            <a:r>
              <a:rPr lang="en-US" sz="2040" spc="32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multiple ingredient</a:t>
            </a:r>
          </a:p>
          <a:p>
            <a:pPr marL="440438" lvl="1" indent="-220219" algn="l">
              <a:lnSpc>
                <a:spcPts val="2754"/>
              </a:lnSpc>
              <a:buFont typeface="Arial"/>
              <a:buChar char="•"/>
            </a:pPr>
            <a:r>
              <a:rPr lang="en-US" sz="2040" spc="32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integrate features with search by main ingredient</a:t>
            </a:r>
          </a:p>
          <a:p>
            <a:pPr algn="l">
              <a:lnSpc>
                <a:spcPts val="3159"/>
              </a:lnSpc>
            </a:pPr>
            <a:endParaRPr lang="en-US" sz="2040" b="1" spc="32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>
              <a:lnSpc>
                <a:spcPts val="3159"/>
              </a:lnSpc>
              <a:spcBef>
                <a:spcPct val="0"/>
              </a:spcBef>
            </a:pPr>
            <a:endParaRPr lang="en-US" sz="2040" b="1" spc="32" dirty="0">
              <a:solidFill>
                <a:srgbClr val="49494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04658" y="8021233"/>
            <a:ext cx="4132127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Nadia: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 and display meal detail on screen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sort by category: vegan / non-vegan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recipe names to a txt file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70764" y="2689405"/>
            <a:ext cx="6998061" cy="2292170"/>
            <a:chOff x="0" y="0"/>
            <a:chExt cx="2342659" cy="7673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42659" cy="767323"/>
            </a:xfrm>
            <a:custGeom>
              <a:avLst/>
              <a:gdLst/>
              <a:ahLst/>
              <a:cxnLst/>
              <a:rect l="l" t="t" r="r" b="b"/>
              <a:pathLst>
                <a:path w="2342659" h="767323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750728"/>
                  </a:lnTo>
                  <a:cubicBezTo>
                    <a:pt x="2342659" y="759893"/>
                    <a:pt x="2335229" y="767323"/>
                    <a:pt x="2326064" y="767323"/>
                  </a:cubicBezTo>
                  <a:lnTo>
                    <a:pt x="16594" y="767323"/>
                  </a:lnTo>
                  <a:cubicBezTo>
                    <a:pt x="7430" y="767323"/>
                    <a:pt x="0" y="759893"/>
                    <a:pt x="0" y="75072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E0A38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5725"/>
              <a:ext cx="2342659" cy="681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356374" y="2765515"/>
            <a:ext cx="4685940" cy="221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35" dirty="0" err="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Orsi</a:t>
            </a:r>
            <a:r>
              <a:rPr lang="en-US" sz="2199" b="1" spc="35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by main ingredient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 meal details on screen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results to a txt in user friendly way</a:t>
            </a:r>
          </a:p>
          <a:p>
            <a:pPr marL="381058" lvl="1" indent="-190529" algn="l">
              <a:lnSpc>
                <a:spcPts val="2382"/>
              </a:lnSpc>
              <a:buFont typeface="Arial"/>
              <a:buChar char="•"/>
            </a:pPr>
            <a:r>
              <a:rPr lang="en-US" sz="1764" spc="28" dirty="0">
                <a:solidFill>
                  <a:srgbClr val="49494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integrated Nadia’s code into the menu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53622" y="338147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77422" y="921557"/>
            <a:ext cx="1578952" cy="102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6587964" y="-1356266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Margarita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E35E6-C2B4-B642-95CC-4F10DF7CF8FB}"/>
              </a:ext>
            </a:extLst>
          </p:cNvPr>
          <p:cNvSpPr txBox="1"/>
          <p:nvPr/>
        </p:nvSpPr>
        <p:spPr>
          <a:xfrm>
            <a:off x="1314450" y="4736542"/>
            <a:ext cx="7707571" cy="420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Working around code from other teammates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Merge conflicts because I didn’t merge my code with the main branch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Working around limitations of the API, had to go with a different API </a:t>
            </a: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Keep in mind that not everybody uses MacOS (different terminal commands) </a:t>
            </a:r>
          </a:p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Should practice more Python 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Wingdings" pitchFamily="2" charset="2"/>
              </a:rPr>
              <a:t></a:t>
            </a: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CE4E6-7DDA-6543-9CC0-00B61BE73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66700"/>
            <a:ext cx="7150100" cy="6877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8C02B-C6D6-CF4A-A3EB-F9A795FE1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868" y="7394823"/>
            <a:ext cx="7190631" cy="23968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6670" y="1455558"/>
            <a:ext cx="9031330" cy="6265485"/>
          </a:xfrm>
          <a:custGeom>
            <a:avLst/>
            <a:gdLst/>
            <a:ahLst/>
            <a:cxnLst/>
            <a:rect l="l" t="t" r="r" b="b"/>
            <a:pathLst>
              <a:path w="9031330" h="6265485">
                <a:moveTo>
                  <a:pt x="0" y="0"/>
                </a:moveTo>
                <a:lnTo>
                  <a:pt x="9031330" y="0"/>
                </a:lnTo>
                <a:lnTo>
                  <a:pt x="9031330" y="6265485"/>
                </a:lnTo>
                <a:lnTo>
                  <a:pt x="0" y="626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1171822">
            <a:off x="-2796205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TextBox 4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Orsi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4450" y="4736542"/>
            <a:ext cx="7707571" cy="444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learning basics of </a:t>
            </a:r>
            <a:r>
              <a:rPr lang="en-US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collaboration due to different level of experience / understanding someone else’s code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unicode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problem faced during save to txt</a:t>
            </a:r>
          </a:p>
          <a:p>
            <a:pPr marL="474978" lvl="1" indent="-237489" algn="l">
              <a:lnSpc>
                <a:spcPts val="2969"/>
              </a:lnSpc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ingredient and measure printing in a user-friendly format</a:t>
            </a: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74978" lvl="1" indent="-237489" algn="l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Windows / Mac and Python 2.7 / 3  differences can cause issues in collaboration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Joanna</a:t>
            </a: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F255F599-3524-3775-B34B-70458535ECB4}"/>
              </a:ext>
            </a:extLst>
          </p:cNvPr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32C32656-B8DC-024F-BCAF-10B88AB7D677}"/>
              </a:ext>
            </a:extLst>
          </p:cNvPr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Joanna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5113FD2E-85DF-76AB-4ED6-DD4D5857019D}"/>
              </a:ext>
            </a:extLst>
          </p:cNvPr>
          <p:cNvSpPr txBox="1"/>
          <p:nvPr/>
        </p:nvSpPr>
        <p:spPr>
          <a:xfrm>
            <a:off x="1314450" y="4736542"/>
            <a:ext cx="7707571" cy="305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pl-PL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lvl="1" indent="-342900">
              <a:lnSpc>
                <a:spcPts val="2969"/>
              </a:lnSpc>
              <a:buFont typeface="Arial" panose="020B0604020202020204" pitchFamily="34" charset="0"/>
              <a:buChar char="•"/>
            </a:pP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API analysis and deciding on the best strategy to overcome its limitations</a:t>
            </a: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 dirty="0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pl-PL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lvl="1" indent="-342900">
              <a:lnSpc>
                <a:spcPts val="296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We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look</a:t>
            </a: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long</a:t>
            </a:r>
            <a:r>
              <a:rPr lang="pl-PL" sz="2199" spc="131" dirty="0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-term </a:t>
            </a:r>
            <a:r>
              <a:rPr lang="pl-PL" sz="2199" spc="131" dirty="0" err="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solutions</a:t>
            </a:r>
            <a:endParaRPr lang="en-US" sz="2199" spc="131" dirty="0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E4A0EEEC-8B60-3613-2EC1-287E4D63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96740"/>
            <a:ext cx="7973538" cy="4915586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A4A5F46E-20F7-703E-94A3-41A17FDF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881"/>
          <a:stretch/>
        </p:blipFill>
        <p:spPr>
          <a:xfrm>
            <a:off x="9391677" y="5372100"/>
            <a:ext cx="8764223" cy="3699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1822">
            <a:off x="7853583" y="-1405179"/>
            <a:ext cx="13970515" cy="13097357"/>
          </a:xfrm>
          <a:custGeom>
            <a:avLst/>
            <a:gdLst/>
            <a:ahLst/>
            <a:cxnLst/>
            <a:rect l="l" t="t" r="r" b="b"/>
            <a:pathLst>
              <a:path w="13970515" h="13097357">
                <a:moveTo>
                  <a:pt x="0" y="0"/>
                </a:moveTo>
                <a:lnTo>
                  <a:pt x="13970515" y="0"/>
                </a:lnTo>
                <a:lnTo>
                  <a:pt x="13970515" y="13097358"/>
                </a:lnTo>
                <a:lnTo>
                  <a:pt x="0" y="130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314450" y="2195753"/>
            <a:ext cx="770757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Nadia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4450" y="4736542"/>
            <a:ext cx="7707571" cy="295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969"/>
              </a:lnSpc>
            </a:pPr>
            <a:endParaRPr lang="en-US" sz="2199" spc="131">
              <a:solidFill>
                <a:srgbClr val="49494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>
                <a:solidFill>
                  <a:srgbClr val="49494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Takeaways</a:t>
            </a:r>
            <a:r>
              <a:rPr lang="en-US" sz="2199" spc="131">
                <a:solidFill>
                  <a:srgbClr val="49494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2299" y="-566780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>
            <a:off x="14411042" y="-206738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 rot="-5400000">
            <a:off x="1779430" y="-3179500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5" name="TextBox 15"/>
          <p:cNvSpPr txBox="1"/>
          <p:nvPr/>
        </p:nvSpPr>
        <p:spPr>
          <a:xfrm>
            <a:off x="3303563" y="3475623"/>
            <a:ext cx="11680874" cy="312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5"/>
              </a:lnSpc>
            </a:pPr>
            <a:r>
              <a:rPr lang="en-US" sz="9109" spc="-519">
                <a:solidFill>
                  <a:srgbClr val="494949"/>
                </a:solidFill>
                <a:latin typeface="TAN Pearl"/>
                <a:ea typeface="TAN Pearl"/>
                <a:cs typeface="TAN Pearl"/>
                <a:sym typeface="TAN Pearl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340</Words>
  <Application>Microsoft Macintosh PowerPoint</Application>
  <PresentationFormat>Custom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TAN Pearl</vt:lpstr>
      <vt:lpstr>Montserrat</vt:lpstr>
      <vt:lpstr>Calibri</vt:lpstr>
      <vt:lpstr>Montserrat Bold</vt:lpstr>
      <vt:lpstr>Montserrat Medium</vt:lpstr>
      <vt:lpstr>Montserrat Semi-Bold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Watercolor Project Presentation</dc:title>
  <cp:lastModifiedBy>Margarita Bakhvalova</cp:lastModifiedBy>
  <cp:revision>5</cp:revision>
  <dcterms:created xsi:type="dcterms:W3CDTF">2006-08-16T00:00:00Z</dcterms:created>
  <dcterms:modified xsi:type="dcterms:W3CDTF">2024-11-27T18:29:02Z</dcterms:modified>
  <dc:identifier>DAGXqcPVI7Y</dc:identifier>
</cp:coreProperties>
</file>